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87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2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9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70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7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579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3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83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28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7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340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8F40A-C005-4D93-A688-78AD803BABC4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91945-7466-4718-B39D-8FDD90DF3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49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Упрямый ребёнок. </a:t>
            </a:r>
            <a:b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делать?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880" y="3602038"/>
            <a:ext cx="10104120" cy="1655762"/>
          </a:xfrm>
        </p:spPr>
        <p:txBody>
          <a:bodyPr>
            <a:norm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Информация взята с сайта «Я – родитель» (</a:t>
            </a:r>
            <a:r>
              <a:rPr lang="en-US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www.ya-roditel.ru</a:t>
            </a:r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r>
              <a:rPr lang="ru-RU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 статьи: Светлана </a:t>
            </a:r>
            <a:r>
              <a:rPr lang="ru-RU" dirty="0" err="1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Садовникова</a:t>
            </a:r>
            <a:endParaRPr lang="ru-RU" dirty="0" smtClean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874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2440"/>
            <a:ext cx="10546080" cy="570452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1A1A1A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сихолог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Роберт Дж. Маккензи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разработал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систему по установлению границ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дозволенного для упрямых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dirty="0">
                <a:solidFill>
                  <a:srgbClr val="1A1A1A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A1A1A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(книга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«Упрямый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ребенок: как установить границы дозволенного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некоторые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  <a:endParaRPr lang="ru-RU" sz="2400" dirty="0" smtClean="0">
              <a:solidFill>
                <a:srgbClr val="FF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Упрямые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нуждаются в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большем количестве наставлений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жесткой дисциплине. </a:t>
            </a:r>
            <a:endParaRPr lang="ru-RU" sz="2400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надо обозначить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главных правил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приучить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малыша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следовать им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  <a:endParaRPr lang="ru-RU" sz="2400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Уточняйте </a:t>
            </a:r>
            <a:r>
              <a:rPr lang="ru-RU" sz="2400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последствия непослушания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 ждите детской проверки «А что будет, если сделаю по-своему?», а с самого начала дайте всю необходимую информацию для совершения приемлемого выбора, например: «Пожалуйста, не катайся на велосипеде по проезжей части. Если ты это сделаешь, мне придется забрать у тебя велик до конца дня». И никогда не меняйте своего </a:t>
            </a:r>
            <a:r>
              <a:rPr lang="ru-RU" sz="2400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решения.</a:t>
            </a:r>
            <a:endParaRPr lang="ru-RU" sz="2400" dirty="0">
              <a:solidFill>
                <a:srgbClr val="1A1A1A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4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2440"/>
            <a:ext cx="10241280" cy="570452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Никаких </a:t>
            </a: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споров и дебатов!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вы вовлекаетесь своим чадом в спор или обсуждение правил, то даете ему повод считать, что ваши правила – предмет для переговоров. Это не так.  «Мы закончили это обсуждать. Если ты снова поднимешь эту тему, проведешь следующие пять минут в своей комнате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1A1A1A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Четко </a:t>
            </a: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формулируйте свои мысли.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перед прогулкой надо убрать в комнате — «Тебе надо убрать в комнате: собрать в коробку игрушки, поправить покрывало и вытереть пыль. Постарайся уложиться за 10 минут. Я ставлю таймер».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67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5320"/>
            <a:ext cx="8915400" cy="552164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 родителей нет чёткой линии поведения, то это ведет к нестабильности ребенка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Когда родители последовательны, а их требования всегда одинаковы, то возраст упрямства проходит значительно легче. </a:t>
            </a:r>
            <a:r>
              <a:rPr lang="ru-RU" dirty="0" smtClean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Сохраняйте самообладание и терпение!</a:t>
            </a:r>
            <a:endParaRPr lang="ru-RU" sz="3200" dirty="0" smtClean="0">
              <a:solidFill>
                <a:srgbClr val="0070C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765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520" y="1124585"/>
            <a:ext cx="103936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Спасибо за внимание!</a:t>
            </a:r>
          </a:p>
          <a:p>
            <a:pPr marL="0" indent="0">
              <a:buNone/>
            </a:pPr>
            <a:r>
              <a:rPr lang="ru-RU" sz="3500" dirty="0" smtClean="0">
                <a:latin typeface="Comic Sans MS" panose="030F0702030302020204" pitchFamily="66" charset="0"/>
              </a:rPr>
              <a:t>  </a:t>
            </a:r>
          </a:p>
          <a:p>
            <a:pPr marL="0" indent="0">
              <a:buNone/>
            </a:pPr>
            <a:r>
              <a:rPr lang="ru-RU" sz="3500" dirty="0">
                <a:latin typeface="Comic Sans MS" panose="030F0702030302020204" pitchFamily="66" charset="0"/>
              </a:rPr>
              <a:t> </a:t>
            </a:r>
            <a:r>
              <a:rPr lang="ru-RU" sz="3500" dirty="0" smtClean="0">
                <a:latin typeface="Comic Sans MS" panose="030F0702030302020204" pitchFamily="66" charset="0"/>
              </a:rPr>
              <a:t>               </a:t>
            </a:r>
            <a:r>
              <a:rPr lang="ru-RU" sz="39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Берегите и любите свои детей!</a:t>
            </a:r>
          </a:p>
          <a:p>
            <a:pPr marL="0" indent="0">
              <a:buNone/>
            </a:pP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sz="32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Много интересного и полезного можно найти на сайте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«Я-родитель»</a:t>
            </a:r>
            <a:r>
              <a:rPr lang="ru-RU" sz="1800" dirty="0">
                <a:solidFill>
                  <a:srgbClr val="00B0F0"/>
                </a:solidFill>
                <a:latin typeface="Comic Sans MS" panose="030F0702030302020204" pitchFamily="66" charset="0"/>
              </a:rPr>
              <a:t> (</a:t>
            </a:r>
            <a:r>
              <a:rPr lang="en-US" sz="1800" dirty="0">
                <a:solidFill>
                  <a:srgbClr val="00B0F0"/>
                </a:solidFill>
                <a:latin typeface="Comic Sans MS" panose="030F0702030302020204" pitchFamily="66" charset="0"/>
              </a:rPr>
              <a:t>www.ya-roditel.ru</a:t>
            </a:r>
            <a:r>
              <a:rPr lang="ru-RU" sz="1800" dirty="0">
                <a:solidFill>
                  <a:srgbClr val="00B0F0"/>
                </a:solidFill>
                <a:latin typeface="Comic Sans MS" panose="030F0702030302020204" pitchFamily="66" charset="0"/>
              </a:rPr>
              <a:t>)</a:t>
            </a:r>
            <a:r>
              <a:rPr lang="ru-RU" sz="1800" dirty="0">
                <a:solidFill>
                  <a:srgbClr val="00B0F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0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533400"/>
            <a:ext cx="9997440" cy="5989319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Наверное, каждому родителю знакомы ситуации, когда ребенок настаивает на своем, и никакие доводы на него не действуют. </a:t>
            </a: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Упрямство 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вызывает постоянные споры не только из-за важных моментов, что можно понять и принять, но даже и из-за мелочей. 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Нежелание </a:t>
            </a: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принять чужую точку зрения переходит порой все разумные границы и создает опасность для жизни и здоровья ребенка.</a:t>
            </a:r>
            <a:endParaRPr lang="ru-RU" sz="3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5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упрямство?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080" y="1280160"/>
            <a:ext cx="10104120" cy="489680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Упрямство - </a:t>
            </a:r>
            <a:r>
              <a:rPr lang="ru-RU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чрезмерная </a:t>
            </a:r>
            <a:r>
              <a:rPr lang="ru-RU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неблагоразумная настойчивость. </a:t>
            </a:r>
            <a:endParaRPr lang="ru-RU" dirty="0" smtClean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Разовые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проявления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упрямства являются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нормой.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Главное, чтобы упрямство не стало привычкой и не превратилось в особенность характера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вовремя не принять меры, то упрямство может перерасти в негативизм, строптивость и стать патологической чертой личности.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3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Почему ребенок упрямится</a:t>
            </a: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280" y="1825625"/>
            <a:ext cx="1101852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Детское упрямство может не иметь объяснений, а может быть связано с важным для ребенка решением. Вполне вероятно, что оно обдумано. Проверить это легко. Упрямство в чистом виде не имеет аргументов: просто «хочу» или «не хочу». А далее — четкая попытка заставить родителей действовать по своему желанию.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Упрямство – это еще и заявление о своих желаниях и чувствах. Определить свои хотения и выразить их в понятной для окружающих форме пока сложно для малыша.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6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упрямства: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888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Возрастные особенности.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возрасте 2, 5-4 лет у ребенка формируются самооценка и самолюбие. Он пробует на прочность собственные границы и закрепляет самостоятельность, противопоставляя свои желания родительским.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Слишком мягкое воспитание.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привыкает при любых обстоятельствах получать желаемое, и отказ родителей вызывает в нем агрессию и упрямство.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06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упрямства</a:t>
            </a:r>
            <a:r>
              <a:rPr lang="ru-RU" b="1" i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2124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Чрезмерная опека.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Малыш пытается отстоять свою самостоятельность, но пока не знает как, и поэтому просто не желает делать то, что ждут от него родители. Если взрослые предлагают одно, а ребенок специально выбирает другое, то это «назло».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количество запретов, в основном немотивированных.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Главный девиз папы (мамы) — «я так сказал(а)» — быстро становится девизом ребенка. Если ему никто ничего не объясняет, то и он не будет. Он просто требует. И еще упрямство будет протестом против всех запретов.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76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упрямства: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1825625"/>
            <a:ext cx="972312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ru-RU" b="1" u="sng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Частые конфликты в семье между родителями или другими домочадцами.</a:t>
            </a:r>
            <a:r>
              <a:rPr lang="ru-RU" u="sng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Наблюдая конфликты взрослых, ребенок принимает такое поведение за норму. При этом авторитета в большей степени заслуживает тот, кто смог настоять на своем. Неудивительно, что ребенок быстро усваивает данную позицию. Упрямство в этой ситуации может быть и способом переключения на себя внимания взрослых.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Упрямство часто сопровождается агрессивным или истеричным поведением, что делает ситуацию довольно сложной.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366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делать</a:t>
            </a: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5172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Определив причины упрямства своего ребенка, стараемся их устранить: </a:t>
            </a:r>
            <a:endParaRPr lang="ru-RU" dirty="0" smtClean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корректируем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дня, </a:t>
            </a:r>
            <a:endParaRPr lang="ru-RU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пересматриваем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стиль воспитания и количество запретов, </a:t>
            </a:r>
            <a:endParaRPr lang="ru-RU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отказываемся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 err="1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гиперопеки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подталкиваем детей к самостоятельности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игнорируем плохое поведение, </a:t>
            </a:r>
            <a:endParaRPr lang="ru-RU" dirty="0" smtClean="0">
              <a:solidFill>
                <a:srgbClr val="1A1A1A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говорим «нет» — точно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запрещаем.</a:t>
            </a:r>
            <a:endParaRPr lang="ru-RU" sz="32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64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делать</a:t>
            </a:r>
            <a:r>
              <a:rPr lang="ru-RU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51720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отвлечь от спорной ситуации: обратите внимание на что-то интересное, позвоните папе, предложите любое новое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действие.</a:t>
            </a:r>
            <a:endParaRPr lang="ru-RU" sz="32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smtClean="0">
                <a:solidFill>
                  <a:srgbClr val="1A1A1A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младших школьников надо обязательно устанавливать границы.</a:t>
            </a:r>
            <a:endParaRPr lang="ru-RU" sz="32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313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418</Words>
  <Application>Microsoft Office PowerPoint</Application>
  <PresentationFormat>Широкоэкранный</PresentationFormat>
  <Paragraphs>47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Упрямый ребёнок.  Что делать? </vt:lpstr>
      <vt:lpstr>Презентация PowerPoint</vt:lpstr>
      <vt:lpstr>Что такое упрямство? </vt:lpstr>
      <vt:lpstr>Почему ребенок упрямится?</vt:lpstr>
      <vt:lpstr>Причины упрямства: </vt:lpstr>
      <vt:lpstr>Причины упрямства:</vt:lpstr>
      <vt:lpstr>Причины упрямства:</vt:lpstr>
      <vt:lpstr>Что делать?</vt:lpstr>
      <vt:lpstr>Что делать?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Упрямый ребёнок.  Что делать? </dc:title>
  <dc:creator>Анна</dc:creator>
  <cp:lastModifiedBy>Анна</cp:lastModifiedBy>
  <cp:revision>28</cp:revision>
  <dcterms:created xsi:type="dcterms:W3CDTF">2021-02-05T06:42:34Z</dcterms:created>
  <dcterms:modified xsi:type="dcterms:W3CDTF">2021-02-05T08:22:14Z</dcterms:modified>
</cp:coreProperties>
</file>